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4" r:id="rId5"/>
    <p:sldId id="276" r:id="rId6"/>
    <p:sldId id="278" r:id="rId7"/>
    <p:sldId id="277" r:id="rId8"/>
    <p:sldId id="279" r:id="rId9"/>
  </p:sldIdLst>
  <p:sldSz cx="12188825" cy="6858000"/>
  <p:notesSz cx="6858000" cy="9144000"/>
  <p:defaultTextStyle>
    <a:defPPr rtl="0">
      <a:defRPr lang="h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60"/>
  </p:normalViewPr>
  <p:slideViewPr>
    <p:cSldViewPr showGuides="1">
      <p:cViewPr>
        <p:scale>
          <a:sx n="91" d="100"/>
          <a:sy n="91" d="100"/>
        </p:scale>
        <p:origin x="-108" y="-12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91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EDA7075-86FF-42B2-8927-7F322A15F833}" type="datetime1">
              <a:rPr lang="hu-HU" smtClean="0">
                <a:solidFill>
                  <a:schemeClr val="tx2"/>
                </a:solidFill>
              </a:rPr>
              <a:pPr algn="r" rtl="0"/>
              <a:t>2018.03.11.</a:t>
            </a:fld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CFD77566-CD65-4859-9FA1-43956DC85B8C}" type="slidenum">
              <a:rPr lang="hu-HU" smtClean="0">
                <a:solidFill>
                  <a:schemeClr val="tx2"/>
                </a:solidFill>
              </a:rPr>
              <a:pPr algn="r" rtl="0"/>
              <a:t>‹#›</a:t>
            </a:fld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6648EB40-417A-43B6-8398-70047EA5A74C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867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 rtlCol="0">
            <a:normAutofit/>
          </a:bodyPr>
          <a:lstStyle>
            <a:lvl1pPr algn="l" rtl="0">
              <a:lnSpc>
                <a:spcPct val="90000"/>
              </a:lnSpc>
              <a:defRPr sz="5400" cap="none" baseline="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6E2763D-E032-4DFF-B0B3-3D8422FFCF0E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57ABD3E-B90B-44E6-BFFE-432971789295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16C6E60-1866-4758-8791-4C4E45C36254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rtlCol="0" anchor="t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A8FF994-63F4-4649-B3EC-87876C8F5873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800"/>
            </a:lvl3pPr>
            <a:lvl4pPr algn="l" rtl="0">
              <a:defRPr sz="1800"/>
            </a:lvl4pPr>
            <a:lvl5pPr marL="2011328" algn="l" rtl="0">
              <a:defRPr sz="1800"/>
            </a:lvl5pPr>
            <a:lvl6pPr marL="2011328" algn="l" rtl="0">
              <a:defRPr sz="1800"/>
            </a:lvl6pPr>
            <a:lvl7pPr marL="2011328" algn="l" rtl="0">
              <a:defRPr sz="1800"/>
            </a:lvl7pPr>
            <a:lvl8pPr marL="2011328" algn="l" rtl="0">
              <a:defRPr sz="1800"/>
            </a:lvl8pPr>
            <a:lvl9pPr marL="2011328" algn="l" rtl="0">
              <a:defRPr sz="18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E2DD76-DA38-4175-BA3B-63CD08093EE0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77CE3F-4691-403E-A0B4-65592C908B08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C7133D-4DC0-4E2A-8D81-F8B473E814B4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378BBDA-88A6-480E-A129-7B2F79ABA348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 rtl="0">
              <a:defRPr sz="2000" b="1"/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81C038-294F-4567-9ADB-CFB54F107354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89081019@N00/5476290919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t="-66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982AADB5-EBED-4173-BC4E-244A8186BD03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 rtl="0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B37DED6-D4C7-42EE-AB49-D2E39E64FDE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76903" y="1628775"/>
            <a:ext cx="9835017" cy="3298825"/>
          </a:xfrm>
        </p:spPr>
        <p:txBody>
          <a:bodyPr rtlCol="0" anchor="ctr">
            <a:normAutofit/>
          </a:bodyPr>
          <a:lstStyle/>
          <a:p>
            <a:pPr algn="ctr"/>
            <a:r>
              <a:rPr lang="hu-HU" sz="8000" b="1" dirty="0">
                <a:solidFill>
                  <a:schemeClr val="bg2">
                    <a:lumMod val="10000"/>
                  </a:schemeClr>
                </a:solidFill>
                <a:latin typeface="Brush Script MT" panose="03060802040406070304" pitchFamily="66" charset="0"/>
              </a:rPr>
              <a:t>Útravaló verseimmel</a:t>
            </a:r>
            <a:endParaRPr lang="hu-HU" sz="8000" dirty="0">
              <a:solidFill>
                <a:schemeClr val="bg2">
                  <a:lumMod val="1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>
          <a:xfrm>
            <a:off x="1149820" y="260648"/>
            <a:ext cx="10157354" cy="1016000"/>
          </a:xfrm>
        </p:spPr>
        <p:txBody>
          <a:bodyPr rtlCol="0">
            <a:normAutofit/>
          </a:bodyPr>
          <a:lstStyle/>
          <a:p>
            <a:r>
              <a:rPr lang="hu-HU" sz="4800" b="1" dirty="0">
                <a:solidFill>
                  <a:schemeClr val="bg2">
                    <a:lumMod val="10000"/>
                  </a:schemeClr>
                </a:solidFill>
                <a:latin typeface="Brush Script MT" panose="03060802040406070304" pitchFamily="66" charset="0"/>
              </a:rPr>
              <a:t>Gondolatim a verssel kapcsolatban…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149820" y="1844824"/>
            <a:ext cx="10157354" cy="3888432"/>
          </a:xfrm>
        </p:spPr>
        <p:txBody>
          <a:bodyPr rtlCol="0">
            <a:normAutofit/>
          </a:bodyPr>
          <a:lstStyle/>
          <a:p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befogadás nélkül nincs műalkotás</a:t>
            </a:r>
          </a:p>
          <a:p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Szent eszmékért való harcolás</a:t>
            </a:r>
          </a:p>
          <a:p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Az emberek érzései, </a:t>
            </a:r>
            <a:r>
              <a:rPr lang="hu-HU" sz="3600" dirty="0" smtClean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érzelmei </a:t>
            </a:r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teremtik meg számunkra a munkát</a:t>
            </a:r>
          </a:p>
          <a:p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Gondolkodásom alapja a retorika</a:t>
            </a:r>
          </a:p>
          <a:p>
            <a:r>
              <a:rPr lang="hu-HU" sz="36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Fel tudok-e nőni önképzéssel a témához?</a:t>
            </a:r>
          </a:p>
        </p:txBody>
      </p:sp>
    </p:spTree>
    <p:extLst>
      <p:ext uri="{BB962C8B-B14F-4D97-AF65-F5344CB8AC3E}">
        <p14:creationId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AFE380D-7A29-42A3-B566-446C5E43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96" y="332656"/>
            <a:ext cx="10157354" cy="1397000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chemeClr val="bg2">
                    <a:lumMod val="10000"/>
                  </a:schemeClr>
                </a:solidFill>
                <a:latin typeface="Brush Script MT" panose="03060802040406070304" pitchFamily="66" charset="0"/>
              </a:rPr>
              <a:t>Részlet a művemből:</a:t>
            </a:r>
            <a:endParaRPr lang="hu-HU" sz="48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F1A9B9E-EFDD-4706-BB87-48142943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913" y="2852936"/>
            <a:ext cx="10157354" cy="18712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„És míg öröm, bú, hit, meg kétkedés lesz, </a:t>
            </a:r>
            <a:b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</a:br>
            <a: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Tél és tavasz, ifjúság, szerelem, </a:t>
            </a:r>
            <a:b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</a:br>
            <a: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Míg szent eszmékért ember harcol, érez, </a:t>
            </a:r>
            <a:b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</a:br>
            <a: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Mindebből osztályrész </a:t>
            </a:r>
            <a:r>
              <a:rPr lang="hu-HU" sz="3200" dirty="0" err="1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jutand</a:t>
            </a:r>
            <a:r>
              <a:rPr lang="hu-HU" sz="32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 nekem.”</a:t>
            </a:r>
          </a:p>
        </p:txBody>
      </p:sp>
    </p:spTree>
    <p:extLst>
      <p:ext uri="{BB962C8B-B14F-4D97-AF65-F5344CB8AC3E}">
        <p14:creationId xmlns:p14="http://schemas.microsoft.com/office/powerpoint/2010/main" val="544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0384" y="404664"/>
            <a:ext cx="10157354" cy="1152128"/>
          </a:xfrm>
        </p:spPr>
        <p:txBody>
          <a:bodyPr rtlCol="0">
            <a:normAutofit/>
          </a:bodyPr>
          <a:lstStyle/>
          <a:p>
            <a:pPr rtl="0"/>
            <a:r>
              <a:rPr lang="hu-HU" sz="5400" b="1" dirty="0">
                <a:solidFill>
                  <a:schemeClr val="bg2">
                    <a:lumMod val="10000"/>
                  </a:schemeClr>
                </a:solidFill>
                <a:latin typeface="Brush Script MT" panose="03060802040406070304" pitchFamily="66" charset="0"/>
              </a:rPr>
              <a:t>Versem megírásának körülményei…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789877C-BE09-4658-925A-C5BAB01B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84" y="2132856"/>
            <a:ext cx="10157354" cy="3131616"/>
          </a:xfrm>
        </p:spPr>
        <p:txBody>
          <a:bodyPr>
            <a:normAutofit fontScale="92500" lnSpcReduction="20000"/>
          </a:bodyPr>
          <a:lstStyle/>
          <a:p>
            <a:r>
              <a:rPr lang="hu-HU" sz="40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lírai egyé­niségem gazdag talajából formáltam meg eszméimnek személyi von­zatú és cselekményes megtestesülésit</a:t>
            </a:r>
          </a:p>
          <a:p>
            <a:r>
              <a:rPr lang="hu-HU" sz="40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Sokat betegeskedem</a:t>
            </a:r>
          </a:p>
          <a:p>
            <a:r>
              <a:rPr lang="hu-HU" sz="40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Saját belvilágomba való mélyedés</a:t>
            </a:r>
          </a:p>
          <a:p>
            <a:r>
              <a:rPr lang="hu-HU" sz="4000" dirty="0">
                <a:solidFill>
                  <a:schemeClr val="bg2">
                    <a:lumMod val="10000"/>
                  </a:schemeClr>
                </a:solidFill>
                <a:latin typeface="French Script MT" panose="03020402040607040605" pitchFamily="66" charset="0"/>
              </a:rPr>
              <a:t>Nagy politikai befolyás</a:t>
            </a:r>
          </a:p>
        </p:txBody>
      </p:sp>
    </p:spTree>
    <p:extLst>
      <p:ext uri="{BB962C8B-B14F-4D97-AF65-F5344CB8AC3E}">
        <p14:creationId xmlns:p14="http://schemas.microsoft.com/office/powerpoint/2010/main" val="247491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CB9F35F-1E8A-4505-BC02-380127C0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dirty="0">
                <a:solidFill>
                  <a:schemeClr val="tx2"/>
                </a:solidFill>
                <a:latin typeface="Brush Script MT" panose="03060802040406070304" pitchFamily="66" charset="0"/>
              </a:rPr>
              <a:t>Gyűjteményem néhány darabja: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350D08B-0D33-4CB1-BCBE-EE5F410AB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Sárga lomb (első)</a:t>
            </a:r>
          </a:p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Egy nyíri temetőn</a:t>
            </a:r>
          </a:p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Az élő halott</a:t>
            </a:r>
          </a:p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Otthon</a:t>
            </a:r>
          </a:p>
          <a:p>
            <a:endParaRPr lang="hu-HU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dirty="0">
              <a:latin typeface="French Script MT" panose="03020402040607040605" pitchFamily="66" charset="0"/>
            </a:endParaRPr>
          </a:p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Költő barátomhoz</a:t>
            </a:r>
          </a:p>
          <a:p>
            <a:r>
              <a:rPr lang="hu-HU" sz="3600" dirty="0" err="1">
                <a:solidFill>
                  <a:schemeClr val="tx2"/>
                </a:solidFill>
                <a:latin typeface="French Script MT" panose="03020402040607040605" pitchFamily="66" charset="0"/>
              </a:rPr>
              <a:t>Etelke</a:t>
            </a:r>
            <a:endParaRPr lang="hu-HU" sz="3600" dirty="0">
              <a:solidFill>
                <a:schemeClr val="tx2"/>
              </a:solidFill>
              <a:latin typeface="French Script MT" panose="03020402040607040605" pitchFamily="66" charset="0"/>
            </a:endParaRPr>
          </a:p>
          <a:p>
            <a:r>
              <a:rPr lang="hu-HU" sz="3600" dirty="0" smtClean="0">
                <a:solidFill>
                  <a:schemeClr val="tx2"/>
                </a:solidFill>
                <a:latin typeface="French Script MT" panose="03020402040607040605" pitchFamily="66" charset="0"/>
              </a:rPr>
              <a:t>Hívatlan </a:t>
            </a:r>
            <a:r>
              <a:rPr lang="hu-HU" sz="3600" dirty="0" err="1">
                <a:solidFill>
                  <a:schemeClr val="tx2"/>
                </a:solidFill>
                <a:latin typeface="French Script MT" panose="03020402040607040605" pitchFamily="66" charset="0"/>
              </a:rPr>
              <a:t>párthiv</a:t>
            </a:r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 </a:t>
            </a:r>
          </a:p>
          <a:p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Útravaló verseimmel (</a:t>
            </a:r>
            <a:r>
              <a:rPr lang="hu-HU" sz="3600" dirty="0" smtClean="0">
                <a:solidFill>
                  <a:schemeClr val="tx2"/>
                </a:solidFill>
                <a:latin typeface="French Script MT" panose="03020402040607040605" pitchFamily="66" charset="0"/>
              </a:rPr>
              <a:t>utolsó</a:t>
            </a:r>
            <a:r>
              <a:rPr lang="hu-HU" sz="3600" dirty="0">
                <a:solidFill>
                  <a:schemeClr val="tx2"/>
                </a:solidFill>
                <a:latin typeface="French Script MT" panose="03020402040607040605" pitchFamily="66" charset="0"/>
              </a:rPr>
              <a:t>)</a:t>
            </a:r>
          </a:p>
          <a:p>
            <a:endParaRPr lang="hu-HU" sz="3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0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önyvek 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412000_TF02787940_TF02787940.potx" id="{B68210BC-6D90-4931-9A79-431CF5D316B4}" vid="{C6FF3AFF-6251-4176-AEA2-2ABE4BE2359F}"/>
    </a:ext>
  </a:extLst>
</a:theme>
</file>

<file path=ppt/theme/theme2.xml><?xml version="1.0" encoding="utf-8"?>
<a:theme xmlns:a="http://schemas.openxmlformats.org/drawingml/2006/main" name="Office-téma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4873beb7-5857-4685-be1f-d57550cc96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Kék könyvtorony bemutató (szélesvásznú)</Template>
  <TotalTime>0</TotalTime>
  <Words>105</Words>
  <Application>Microsoft Office PowerPoint</Application>
  <PresentationFormat>Egyéni</PresentationFormat>
  <Paragraphs>26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Könyvek 16x9</vt:lpstr>
      <vt:lpstr>Útravaló verseimmel</vt:lpstr>
      <vt:lpstr>Gondolatim a verssel kapcsolatban…</vt:lpstr>
      <vt:lpstr>Részlet a művemből:</vt:lpstr>
      <vt:lpstr>Versem megírásának körülményei…</vt:lpstr>
      <vt:lpstr>Gyűjteményem néhány darabja: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2018-03-10T13:52:34Z</dcterms:created>
  <dcterms:modified xsi:type="dcterms:W3CDTF">2018-03-11T19:50:23Z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